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82" r:id="rId18"/>
    <p:sldId id="273" r:id="rId19"/>
    <p:sldId id="278" r:id="rId20"/>
    <p:sldId id="280" r:id="rId21"/>
    <p:sldId id="279" r:id="rId22"/>
    <p:sldId id="274" r:id="rId23"/>
    <p:sldId id="275" r:id="rId24"/>
    <p:sldId id="276" r:id="rId25"/>
    <p:sldId id="283" r:id="rId26"/>
    <p:sldId id="269" r:id="rId27"/>
  </p:sldIdLst>
  <p:sldSz cx="18288000" cy="10287000"/>
  <p:notesSz cx="6858000" cy="9144000"/>
  <p:embeddedFontLst>
    <p:embeddedFont>
      <p:font typeface="Aileron Regular" panose="020B0604020202020204" charset="0"/>
      <p:regular r:id="rId28"/>
    </p:embeddedFont>
    <p:embeddedFont>
      <p:font typeface="Libre Franklin Light Bold Italics" panose="020B0604020202020204" charset="0"/>
      <p:regular r:id="rId29"/>
    </p:embeddedFont>
    <p:embeddedFont>
      <p:font typeface="Libre Franklin Bold" panose="020B0604020202020204" charset="0"/>
      <p:regular r:id="rId30"/>
    </p:embeddedFont>
    <p:embeddedFont>
      <p:font typeface="Libre Franklin Light Bold" panose="020B0604020202020204" charset="0"/>
      <p:regular r:id="rId31"/>
    </p:embeddedFont>
    <p:embeddedFont>
      <p:font typeface="Libre Franklin Light" panose="020B0604020202020204" charset="0"/>
      <p:regular r:id="rId32"/>
    </p:embeddedFont>
    <p:embeddedFont>
      <p:font typeface="Aileron Heavy" panose="020B0604020202020204" charset="0"/>
      <p:regular r:id="rId33"/>
    </p:embeddedFont>
    <p:embeddedFont>
      <p:font typeface="Montserrat Classic" panose="020B0604020202020204" charset="0"/>
      <p:regular r:id="rId34"/>
    </p:embeddedFont>
    <p:embeddedFont>
      <p:font typeface="Montserrat Classic Bold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ibre Franklin Light Italics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sk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6191279" y="7265056"/>
            <a:ext cx="9550" cy="20814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555" y="778285"/>
            <a:ext cx="1476070" cy="11190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9384" y="1188247"/>
            <a:ext cx="3446417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569">
                <a:solidFill>
                  <a:srgbClr val="FFFFFF"/>
                </a:solidFill>
                <a:latin typeface="Montserrat Classic"/>
              </a:rPr>
              <a:t>Python Biella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1299" y="4727175"/>
            <a:ext cx="8999612" cy="12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6"/>
              </a:lnSpc>
            </a:pPr>
            <a:r>
              <a:rPr lang="en-US" sz="9636">
                <a:solidFill>
                  <a:srgbClr val="FFFFFF"/>
                </a:solidFill>
                <a:latin typeface="Montserrat Classic Bold"/>
              </a:rPr>
              <a:t>Flask Course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5328" y="7170874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Libre Franklin Light"/>
              </a:rPr>
              <a:t>Andrea </a:t>
            </a:r>
            <a:r>
              <a:rPr lang="en-US" sz="1700" dirty="0" err="1">
                <a:solidFill>
                  <a:srgbClr val="FFFFFF"/>
                </a:solidFill>
                <a:latin typeface="Libre Franklin Light"/>
              </a:rPr>
              <a:t>Guzzo</a:t>
            </a:r>
            <a:endParaRPr lang="en-US" sz="1700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7425" y="8991147"/>
            <a:ext cx="2081452" cy="26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Anno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5328" y="6703272"/>
            <a:ext cx="11480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Docente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5328" y="7582925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https://andreaguzzo.com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179099" y="6198936"/>
            <a:ext cx="5729737" cy="257774"/>
            <a:chOff x="0" y="0"/>
            <a:chExt cx="9194800" cy="812800"/>
          </a:xfrm>
        </p:grpSpPr>
        <p:sp>
          <p:nvSpPr>
            <p:cNvPr id="6" name="Freeform 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3474" y="4298563"/>
            <a:ext cx="280985" cy="4574787"/>
            <a:chOff x="0" y="0"/>
            <a:chExt cx="152400" cy="248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2481258"/>
            </a:xfrm>
            <a:custGeom>
              <a:avLst/>
              <a:gdLst/>
              <a:ahLst/>
              <a:cxnLst/>
              <a:rect l="l" t="t" r="r" b="b"/>
              <a:pathLst>
                <a:path w="152400" h="2481258">
                  <a:moveTo>
                    <a:pt x="0" y="0"/>
                  </a:moveTo>
                  <a:lnTo>
                    <a:pt x="152400" y="0"/>
                  </a:lnTo>
                  <a:lnTo>
                    <a:pt x="152400" y="2481258"/>
                  </a:lnTo>
                  <a:lnTo>
                    <a:pt x="0" y="248125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84760" y="1819183"/>
            <a:ext cx="2437430" cy="1643772"/>
            <a:chOff x="0" y="0"/>
            <a:chExt cx="1404468" cy="947155"/>
          </a:xfrm>
        </p:grpSpPr>
        <p:sp>
          <p:nvSpPr>
            <p:cNvPr id="10" name="Freeform 10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187256" y="1819183"/>
            <a:ext cx="2437430" cy="1643772"/>
            <a:chOff x="0" y="0"/>
            <a:chExt cx="1404468" cy="947155"/>
          </a:xfrm>
        </p:grpSpPr>
        <p:sp>
          <p:nvSpPr>
            <p:cNvPr id="14" name="Freeform 14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74489" y="1819183"/>
            <a:ext cx="2437430" cy="1643772"/>
            <a:chOff x="0" y="0"/>
            <a:chExt cx="1404468" cy="947155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65811" y="1819183"/>
            <a:ext cx="2437430" cy="1643772"/>
            <a:chOff x="0" y="0"/>
            <a:chExt cx="1404468" cy="947155"/>
          </a:xfrm>
        </p:grpSpPr>
        <p:sp>
          <p:nvSpPr>
            <p:cNvPr id="22" name="Freeform 22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529496" y="6198936"/>
            <a:ext cx="5729737" cy="257774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265478" y="4802231"/>
            <a:ext cx="280985" cy="3611132"/>
            <a:chOff x="0" y="0"/>
            <a:chExt cx="152400" cy="1958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958594"/>
            </a:xfrm>
            <a:custGeom>
              <a:avLst/>
              <a:gdLst/>
              <a:ahLst/>
              <a:cxnLst/>
              <a:rect l="l" t="t" r="r" b="b"/>
              <a:pathLst>
                <a:path w="152400" h="1958594">
                  <a:moveTo>
                    <a:pt x="0" y="0"/>
                  </a:moveTo>
                  <a:lnTo>
                    <a:pt x="152400" y="0"/>
                  </a:lnTo>
                  <a:lnTo>
                    <a:pt x="152400" y="1958594"/>
                  </a:lnTo>
                  <a:lnTo>
                    <a:pt x="0" y="19585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8028336" y="6264545"/>
            <a:ext cx="5729737" cy="257774"/>
            <a:chOff x="0" y="0"/>
            <a:chExt cx="9194800" cy="812800"/>
          </a:xfrm>
        </p:grpSpPr>
        <p:sp>
          <p:nvSpPr>
            <p:cNvPr id="30" name="Freeform 30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752712" y="5726675"/>
            <a:ext cx="280985" cy="1825402"/>
            <a:chOff x="0" y="0"/>
            <a:chExt cx="152400" cy="99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990055"/>
            </a:xfrm>
            <a:custGeom>
              <a:avLst/>
              <a:gdLst/>
              <a:ahLst/>
              <a:cxnLst/>
              <a:rect l="l" t="t" r="r" b="b"/>
              <a:pathLst>
                <a:path w="152400" h="990055">
                  <a:moveTo>
                    <a:pt x="0" y="0"/>
                  </a:moveTo>
                  <a:lnTo>
                    <a:pt x="152400" y="0"/>
                  </a:lnTo>
                  <a:lnTo>
                    <a:pt x="152400" y="990055"/>
                  </a:lnTo>
                  <a:lnTo>
                    <a:pt x="0" y="990055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519657" y="6264545"/>
            <a:ext cx="5729737" cy="257774"/>
            <a:chOff x="0" y="0"/>
            <a:chExt cx="9194800" cy="812800"/>
          </a:xfrm>
        </p:grpSpPr>
        <p:sp>
          <p:nvSpPr>
            <p:cNvPr id="34" name="Freeform 34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244033" y="6291394"/>
            <a:ext cx="280985" cy="680703"/>
            <a:chOff x="0" y="0"/>
            <a:chExt cx="152400" cy="369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369197"/>
            </a:xfrm>
            <a:custGeom>
              <a:avLst/>
              <a:gdLst/>
              <a:ahLst/>
              <a:cxnLst/>
              <a:rect l="l" t="t" r="r" b="b"/>
              <a:pathLst>
                <a:path w="152400" h="369197">
                  <a:moveTo>
                    <a:pt x="0" y="0"/>
                  </a:moveTo>
                  <a:lnTo>
                    <a:pt x="152400" y="0"/>
                  </a:lnTo>
                  <a:lnTo>
                    <a:pt x="152400" y="369197"/>
                  </a:lnTo>
                  <a:lnTo>
                    <a:pt x="0" y="36919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184460" y="4939133"/>
            <a:ext cx="3081018" cy="385051"/>
            <a:chOff x="0" y="0"/>
            <a:chExt cx="3434764" cy="429260"/>
          </a:xfrm>
        </p:grpSpPr>
        <p:sp>
          <p:nvSpPr>
            <p:cNvPr id="38" name="Freeform 38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432233" y="688492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Sequenza dei messaggi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546463" y="5726675"/>
            <a:ext cx="3206248" cy="385051"/>
            <a:chOff x="0" y="0"/>
            <a:chExt cx="3574372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033697" y="6200906"/>
            <a:ext cx="3206248" cy="385051"/>
            <a:chOff x="0" y="0"/>
            <a:chExt cx="3574372" cy="429260"/>
          </a:xfrm>
        </p:grpSpPr>
        <p:sp>
          <p:nvSpPr>
            <p:cNvPr id="43" name="Freeform 43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1037785" y="6639376"/>
            <a:ext cx="3206248" cy="385051"/>
            <a:chOff x="0" y="0"/>
            <a:chExt cx="3574372" cy="429260"/>
          </a:xfrm>
        </p:grpSpPr>
        <p:sp>
          <p:nvSpPr>
            <p:cNvPr id="45" name="Freeform 45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10800000">
            <a:off x="7546463" y="7167026"/>
            <a:ext cx="3206248" cy="385051"/>
            <a:chOff x="0" y="0"/>
            <a:chExt cx="3574372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184460" y="8028313"/>
            <a:ext cx="3081018" cy="385051"/>
            <a:chOff x="0" y="0"/>
            <a:chExt cx="3434764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05772" y="2448854"/>
            <a:ext cx="161861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Client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980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Dispatcher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864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9964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Database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00475" y="9708048"/>
            <a:ext cx="14548028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https://www.researchgate.net/figure/Example-Message-Sequence-Chart-for-a-HTTP-Request-Transaction_fig1_220757202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5661" y="4587279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34692" y="5426447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27513" y="5938251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SQL Query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64446" y="6991146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Query Response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73125" y="7571127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8506" y="8432413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675" y="2694218"/>
            <a:ext cx="3007157" cy="30071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Front end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Grafica migliorata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 animati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824" y="6681377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Grid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824" y="7802899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Mobile Ready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6824" y="87668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Temi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28" y="666232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References: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https://getbootstrap.com/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228" y="7349509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Bootstrap: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https://pythonhosted.org/Flask-Bootstrap/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228" y="803910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Italia: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https://italia.github.io/bootstrap-italia/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8228" y="874776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Themes: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https://bootswatch.com/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Database con Flask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Migrazioni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SQLAlchemy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Migrate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59671"/>
            <a:ext cx="8731336" cy="402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SQL Light con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Basic applications (100,000 hits /day)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ORM - Object Relational Mapper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10798532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CRUD Operations: Create, Read, Update, Delete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Migrate - sincronizzazione automatica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921" y="7350713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SQL Alchemy: </a:t>
            </a: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https://docs.sqlalchemy.org/en/13/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21" y="7904545"/>
            <a:ext cx="833507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SQLAlchemy: </a:t>
            </a:r>
          </a:p>
          <a:p>
            <a:pPr>
              <a:lnSpc>
                <a:spcPts val="2100"/>
              </a:lnSpc>
            </a:pP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https://flask-sqlalchemy.palletsprojects.com/en/2.x/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921" y="872748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Migrate: https://flask-migrate.readthedocs.io/en/latest/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6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Blueprints -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iorganizzazione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per “Large applications”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configurazioni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Idee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le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evoluzioni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305800" y="6286500"/>
            <a:ext cx="9982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4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50663" y="4490050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Progetto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3580725"/>
            <a:ext cx="7998938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hlinkClick r:id="rId3"/>
              </a:rPr>
              <a:t>Flask </a:t>
            </a:r>
            <a:r>
              <a:rPr lang="en-US" sz="3600" dirty="0">
                <a:hlinkClick r:id="rId3"/>
              </a:rPr>
              <a:t>Web Development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Flasky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https://github.com/miguelgrinberg/flasky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74021" y="2574591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riferimento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53" y="1121399"/>
            <a:ext cx="6258798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Blueprints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276600" y="3090240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Flask, a blueprint is a method of extending an existing Flask app.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They </a:t>
            </a:r>
            <a:r>
              <a:rPr lang="en-US" dirty="0"/>
              <a:t>provide a way of combining groups of views with common functionality and allow developers to break their app down into different </a:t>
            </a:r>
            <a:r>
              <a:rPr lang="en-US" dirty="0" smtClean="0"/>
              <a:t>components.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3276600" y="4547169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blueprint is similar to an application in that it can also define routes and error handlers.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difference is that when these are defined in a blueprint they are in a dormant state until the blueprint is registered with an application, at which point they become part of it.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blueprint </a:t>
            </a:r>
            <a:r>
              <a:rPr lang="en-US" dirty="0"/>
              <a:t>defined in the global scope, the routes and error handlers of the application can be defined in almost the same way as in the single-script application.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Like </a:t>
            </a:r>
            <a:r>
              <a:rPr lang="en-US" dirty="0"/>
              <a:t>applications, blueprints can be defined all in a single file or can be created in a more structured way with multiple modules inside a package.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allow for the </a:t>
            </a:r>
            <a:r>
              <a:rPr lang="en-US" dirty="0" smtClean="0"/>
              <a:t>greatest </a:t>
            </a:r>
            <a:r>
              <a:rPr lang="en-US" dirty="0"/>
              <a:t>flexibility, a </a:t>
            </a:r>
            <a:r>
              <a:rPr lang="en-US" dirty="0" err="1"/>
              <a:t>subpackage</a:t>
            </a:r>
            <a:r>
              <a:rPr lang="en-US" dirty="0"/>
              <a:t> inside the application package </a:t>
            </a:r>
            <a:r>
              <a:rPr lang="en-US" dirty="0" smtClean="0"/>
              <a:t>can be created.</a:t>
            </a:r>
          </a:p>
        </p:txBody>
      </p:sp>
    </p:spTree>
    <p:extLst>
      <p:ext uri="{BB962C8B-B14F-4D97-AF65-F5344CB8AC3E}">
        <p14:creationId xmlns:p14="http://schemas.microsoft.com/office/powerpoint/2010/main" val="433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Revisione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struttura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vincoli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(al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contrario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altri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framework come Django)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Quindi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standard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comuni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ns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progetto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vedi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immagine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)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93" y="2405385"/>
            <a:ext cx="6550607" cy="7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Gestire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configurazioni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1978608"/>
            <a:ext cx="824062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file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it-IT" sz="3600" dirty="0" err="1" smtClean="0"/>
              <a:t>create_app</a:t>
            </a:r>
            <a:r>
              <a:rPr lang="it-IT" sz="3600" dirty="0" smtClean="0"/>
              <a:t>()</a:t>
            </a:r>
            <a:endParaRPr lang="it-IT" sz="3600" dirty="0"/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Application factory – </a:t>
            </a:r>
            <a:br>
              <a:rPr lang="en-US" sz="3600" dirty="0" smtClean="0">
                <a:solidFill>
                  <a:srgbClr val="1546BA"/>
                </a:solidFill>
                <a:latin typeface="Libre Franklin Light"/>
              </a:rPr>
            </a:b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- 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Design pattern “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creazionale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”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4650"/>
            <a:ext cx="7339973" cy="30071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589203"/>
            <a:ext cx="9123972" cy="3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Design Patterns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99" y="2560701"/>
            <a:ext cx="7547360" cy="564425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8" y="2462329"/>
            <a:ext cx="8880852" cy="7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6882" y="2304994"/>
            <a:ext cx="6274313" cy="7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000" spc="96">
                <a:solidFill>
                  <a:srgbClr val="011C5D"/>
                </a:solidFill>
                <a:latin typeface="Montserrat Classic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6882" y="4050037"/>
            <a:ext cx="327629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01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02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03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04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05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06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07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20516" y="4050037"/>
            <a:ext cx="5640678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Introduzione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a Flask e Jinja2 base</a:t>
            </a:r>
          </a:p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Jinja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avanzato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, Bootstrap, Forms</a:t>
            </a:r>
          </a:p>
          <a:p>
            <a:pPr>
              <a:lnSpc>
                <a:spcPts val="4250"/>
              </a:lnSpc>
            </a:pP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Flask con Database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Andrea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Mario</a:t>
            </a:r>
            <a:endParaRPr lang="en-US" sz="1700" u="sng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250"/>
              </a:lnSpc>
            </a:pPr>
            <a:r>
              <a:rPr lang="en-US" sz="1700" u="sng" dirty="0" err="1" smtClean="0">
                <a:solidFill>
                  <a:srgbClr val="1546BA"/>
                </a:solidFill>
                <a:latin typeface="Libre Franklin Light"/>
              </a:rPr>
              <a:t>Grandi</a:t>
            </a: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applicazioni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REST Backend e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concetti</a:t>
            </a: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avanzati</a:t>
            </a:r>
            <a:endParaRPr lang="en-US" sz="17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86882" y="3408057"/>
            <a:ext cx="6274313" cy="4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1546BA"/>
                </a:solidFill>
                <a:latin typeface="Libre Franklin Light"/>
              </a:rPr>
              <a:t>Incontri e lezioni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8501" r="37432"/>
          <a:stretch>
            <a:fillRect/>
          </a:stretch>
        </p:blipFill>
        <p:spPr>
          <a:xfrm>
            <a:off x="1791656" y="-134539"/>
            <a:ext cx="6879841" cy="10421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3754"/>
            <a:ext cx="10890296" cy="7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 -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13469"/>
            <a:ext cx="5602310" cy="7182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21" y="2295071"/>
            <a:ext cx="9059802" cy="7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47900"/>
            <a:ext cx="13384493" cy="47631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6362700"/>
            <a:ext cx="7386255" cy="38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9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57500"/>
            <a:ext cx="108885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Integrazione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Decorator in 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app.py -&gt; flask test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Package 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test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25114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e modulo login </a:t>
            </a: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Lista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lettura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scrittura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amministratori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-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tag,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blog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035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4417462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INIZIAMO!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6103172"/>
            <a:ext cx="10085231" cy="841325"/>
            <a:chOff x="0" y="0"/>
            <a:chExt cx="13446975" cy="11217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121767"/>
              <a:chOff x="0" y="0"/>
              <a:chExt cx="18000471" cy="1501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1501626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1501626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1501626"/>
                    </a:lnTo>
                    <a:lnTo>
                      <a:pt x="0" y="1501626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GitHub: https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://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u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b.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com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/Py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on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G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roup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ie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ll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a/MaterialeLezioni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1798920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3005801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Python Biella Group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5741222"/>
            <a:ext cx="10085231" cy="1203275"/>
            <a:chOff x="0" y="0"/>
            <a:chExt cx="13446975" cy="16043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604367"/>
              <a:chOff x="0" y="0"/>
              <a:chExt cx="18000471" cy="21476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2147647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2147647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2147647"/>
                    </a:lnTo>
                    <a:lnTo>
                      <a:pt x="0" y="214764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GitHub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https://github.com/PythonGroupBiella</a:t>
              </a:r>
            </a:p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Telegram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https://t.me/joinchat/AAAAAFGSWcxhSln_SRhseQ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90881" y="7906385"/>
            <a:ext cx="10777774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Tutto questo è stato reso possibile grazie a: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Tutta la community di P.B.G.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Maria Teresa Panunzio: https://www.linkedin.com/in/maria-teresa-panunzio-27ba3815/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Mario Nardi: https://www.linkedin.com/in/mario-nardi-017705100/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8818" y="4327017"/>
            <a:ext cx="4490363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JOIN US!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522418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7" r="427"/>
          <a:stretch>
            <a:fillRect/>
          </a:stretch>
        </p:blipFill>
        <p:spPr>
          <a:xfrm>
            <a:off x="9567210" y="0"/>
            <a:ext cx="748353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09209" y="2629093"/>
            <a:ext cx="5140897" cy="4805834"/>
            <a:chOff x="0" y="0"/>
            <a:chExt cx="6854529" cy="6407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854529" cy="215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>
                  <a:solidFill>
                    <a:srgbClr val="011C5D"/>
                  </a:solidFill>
                  <a:latin typeface="Montserrat Classic Bold"/>
                </a:rPr>
                <a:t>Obiettivo del corso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0251"/>
              <a:ext cx="6854529" cy="223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Concetti base di Flask per usarlo in differenti contesti</a:t>
              </a:r>
            </a:p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Costruire piccole applicazioni web o backend</a:t>
              </a:r>
            </a:p>
            <a:p>
              <a:pPr marL="367030" lvl="1" indent="-183515" algn="l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Riuscire a "mettere in produzione" il proprio codice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9727"/>
              <a:ext cx="6854529" cy="1213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1546BA"/>
                  </a:solidFill>
                  <a:latin typeface="Libre Franklin Light"/>
                </a:rPr>
                <a:t>Realizzare una piccola applicazione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318587" y="9191625"/>
            <a:ext cx="5248623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Altri Framework:</a:t>
            </a:r>
          </a:p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Django, FastAPI, Pyramid, Bottle, 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2233" y="18949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Cos'è Flask?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9209" y="4353224"/>
            <a:ext cx="5248623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Core semplice altamente estendibile e modulare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Utilizzato per creare siti web e API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Server side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Leggero e performante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Dipendenze:</a:t>
            </a:r>
          </a:p>
          <a:p>
            <a:pPr marL="777240" lvl="2" indent="-259080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Werkzeug: routing, debugger, WSGI support</a:t>
            </a:r>
          </a:p>
          <a:p>
            <a:pPr marL="777240" lvl="2" indent="-259080" algn="l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Jinja2: templating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6824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Micro-web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8825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825" y="4276389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Request dispatcher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Template engine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Secure cookies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sessions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Unit testing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In-browser debugger e reloader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8825" y="6775723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Moduli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8825" y="7379791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Administration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Email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Databases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Caching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auth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1724" y="4583622"/>
            <a:ext cx="6502826" cy="6315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Prima di iniziare...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3343131"/>
            <a:ext cx="5248623" cy="45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GitLens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GitHistory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 Snippets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Kite Autocomplete for Python (?)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Docstring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Indent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vscode-icons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Visual Studio IntelliCode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70736"/>
            <a:ext cx="5924418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Visual Studio Code: Estensioni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825" y="2770736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Getting Started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8825" y="3571731"/>
            <a:ext cx="712583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Python: 3.7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Nella precedente lezione...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524106"/>
            <a:ext cx="5248623" cy="299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Impostazione dell'ambiente e strumenti 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Creazione di una semplice app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Base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Esempio di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Abbiamo visto: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Per recuperare la lezione precedente: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2816" y="3524106"/>
            <a:ext cx="8665902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Video Youtube: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https://www.youtube.com/watch?v=FPI5-oGKiVI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4332" y="8187383"/>
            <a:ext cx="6779337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Costruzione di Forms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Avanzato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Form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WTForms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4557" y="2645568"/>
            <a:ext cx="2779448" cy="2779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755" y="2645568"/>
            <a:ext cx="2779448" cy="2779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755" y="5930370"/>
            <a:ext cx="2779448" cy="277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4557" y="5930370"/>
            <a:ext cx="2779448" cy="277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9515" y="3354917"/>
            <a:ext cx="1319926" cy="13607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00796" y="3248535"/>
            <a:ext cx="1486970" cy="15735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6898" y="6483452"/>
            <a:ext cx="1442544" cy="1602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00796" y="6566130"/>
            <a:ext cx="1520149" cy="15201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37435" y="117100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 HTTP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6580" y="3131052"/>
            <a:ext cx="4191000" cy="1808480"/>
            <a:chOff x="0" y="0"/>
            <a:chExt cx="5588000" cy="241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GET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8562"/>
              <a:ext cx="558800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Leggi (o recupera) una rappresentazione di una sorgente (pagina)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34604" y="3131052"/>
            <a:ext cx="4191000" cy="1389380"/>
            <a:chOff x="0" y="0"/>
            <a:chExt cx="5588000" cy="18525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POST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Inserisci o crea una nuova risorsa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480" y="6206304"/>
            <a:ext cx="5250100" cy="2227580"/>
            <a:chOff x="0" y="0"/>
            <a:chExt cx="7000134" cy="29701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70001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PUT (PATCH)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7000134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Modifica la rappresentazione corrente con un nuovo aggiornamento (eventualmente crea da zero)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34604" y="6206304"/>
            <a:ext cx="4191000" cy="1389380"/>
            <a:chOff x="0" y="0"/>
            <a:chExt cx="5588000" cy="18525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DELETE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Elimina una risorsa esistente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65377" y="9479108"/>
            <a:ext cx="8595593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https://developer.mozilla.org/en-US/docs/Web/HTTP/Methods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890</Words>
  <Application>Microsoft Office PowerPoint</Application>
  <PresentationFormat>Personalizzato</PresentationFormat>
  <Paragraphs>273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8" baseType="lpstr">
      <vt:lpstr>Aileron Regular</vt:lpstr>
      <vt:lpstr>Libre Franklin Light Bold Italics</vt:lpstr>
      <vt:lpstr>Libre Franklin Bold</vt:lpstr>
      <vt:lpstr>Libre Franklin Light Bold</vt:lpstr>
      <vt:lpstr>Arial</vt:lpstr>
      <vt:lpstr>Libre Franklin Light</vt:lpstr>
      <vt:lpstr>Aileron Heavy</vt:lpstr>
      <vt:lpstr>Montserrat Classic</vt:lpstr>
      <vt:lpstr>Montserrat Classic Bold</vt:lpstr>
      <vt:lpstr>Calibri</vt:lpstr>
      <vt:lpstr>Libre Franklin Light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Flask - Python Biella Group</dc:title>
  <dc:creator>Utente</dc:creator>
  <cp:lastModifiedBy>Mario Nardi</cp:lastModifiedBy>
  <cp:revision>23</cp:revision>
  <cp:lastPrinted>2020-11-15T15:35:33Z</cp:lastPrinted>
  <dcterms:created xsi:type="dcterms:W3CDTF">2006-08-16T00:00:00Z</dcterms:created>
  <dcterms:modified xsi:type="dcterms:W3CDTF">2020-11-15T15:45:10Z</dcterms:modified>
  <dc:identifier>DAEKUufQKP4</dc:identifier>
</cp:coreProperties>
</file>